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99" r:id="rId6"/>
    <p:sldId id="298" r:id="rId7"/>
    <p:sldId id="301" r:id="rId8"/>
    <p:sldId id="297" r:id="rId9"/>
    <p:sldId id="303" r:id="rId10"/>
    <p:sldId id="304" r:id="rId11"/>
    <p:sldId id="305" r:id="rId12"/>
    <p:sldId id="306" r:id="rId13"/>
    <p:sldId id="307" r:id="rId14"/>
    <p:sldId id="313" r:id="rId15"/>
    <p:sldId id="317" r:id="rId16"/>
    <p:sldId id="314" r:id="rId17"/>
    <p:sldId id="318" r:id="rId18"/>
    <p:sldId id="319" r:id="rId19"/>
    <p:sldId id="320" r:id="rId20"/>
    <p:sldId id="321" r:id="rId21"/>
    <p:sldId id="322" r:id="rId22"/>
    <p:sldId id="323" r:id="rId23"/>
    <p:sldId id="325" r:id="rId24"/>
    <p:sldId id="326" r:id="rId25"/>
    <p:sldId id="328" r:id="rId26"/>
    <p:sldId id="329" r:id="rId27"/>
    <p:sldId id="330" r:id="rId28"/>
    <p:sldId id="333" r:id="rId29"/>
    <p:sldId id="332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5AC"/>
    <a:srgbClr val="103350"/>
    <a:srgbClr val="0C4360"/>
    <a:srgbClr val="1B6872"/>
    <a:srgbClr val="63B7C6"/>
    <a:srgbClr val="002136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5CDF9-4D3B-40F9-82A6-B6FDF4907397}" v="5" dt="2023-10-20T06:49:29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0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8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ta hasta" userId="af07027e4178946f" providerId="LiveId" clId="{19E5CDF9-4D3B-40F9-82A6-B6FDF4907397}"/>
    <pc:docChg chg="undo custSel addSld delSld modSld">
      <pc:chgData name="hasta hasta" userId="af07027e4178946f" providerId="LiveId" clId="{19E5CDF9-4D3B-40F9-82A6-B6FDF4907397}" dt="2023-10-20T07:00:25.744" v="98" actId="478"/>
      <pc:docMkLst>
        <pc:docMk/>
      </pc:docMkLst>
      <pc:sldChg chg="delSp mod">
        <pc:chgData name="hasta hasta" userId="af07027e4178946f" providerId="LiveId" clId="{19E5CDF9-4D3B-40F9-82A6-B6FDF4907397}" dt="2023-10-20T07:00:25.744" v="98" actId="478"/>
        <pc:sldMkLst>
          <pc:docMk/>
          <pc:sldMk cId="3946934594" sldId="256"/>
        </pc:sldMkLst>
        <pc:spChg chg="del">
          <ac:chgData name="hasta hasta" userId="af07027e4178946f" providerId="LiveId" clId="{19E5CDF9-4D3B-40F9-82A6-B6FDF4907397}" dt="2023-10-20T07:00:25.744" v="98" actId="478"/>
          <ac:spMkLst>
            <pc:docMk/>
            <pc:sldMk cId="3946934594" sldId="256"/>
            <ac:spMk id="5" creationId="{68792BE3-901D-71A4-02FE-3E94C5135B78}"/>
          </ac:spMkLst>
        </pc:spChg>
      </pc:sldChg>
      <pc:sldChg chg="del">
        <pc:chgData name="hasta hasta" userId="af07027e4178946f" providerId="LiveId" clId="{19E5CDF9-4D3B-40F9-82A6-B6FDF4907397}" dt="2023-10-20T06:49:10.449" v="14" actId="2696"/>
        <pc:sldMkLst>
          <pc:docMk/>
          <pc:sldMk cId="2902794312" sldId="257"/>
        </pc:sldMkLst>
      </pc:sldChg>
      <pc:sldChg chg="modSp add mod">
        <pc:chgData name="hasta hasta" userId="af07027e4178946f" providerId="LiveId" clId="{19E5CDF9-4D3B-40F9-82A6-B6FDF4907397}" dt="2023-10-20T06:49:32.727" v="22" actId="20577"/>
        <pc:sldMkLst>
          <pc:docMk/>
          <pc:sldMk cId="2974276399" sldId="257"/>
        </pc:sldMkLst>
        <pc:spChg chg="mod">
          <ac:chgData name="hasta hasta" userId="af07027e4178946f" providerId="LiveId" clId="{19E5CDF9-4D3B-40F9-82A6-B6FDF4907397}" dt="2023-10-20T06:49:32.727" v="22" actId="20577"/>
          <ac:spMkLst>
            <pc:docMk/>
            <pc:sldMk cId="2974276399" sldId="257"/>
            <ac:spMk id="4" creationId="{E3BD8413-C238-49D7-A4E1-E8FEF1811A0E}"/>
          </ac:spMkLst>
        </pc:spChg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733486012" sldId="258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709828751" sldId="260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607270498" sldId="261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892131414" sldId="262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663103393" sldId="264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1065425595" sldId="266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914134537" sldId="267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44069682" sldId="268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429771863" sldId="269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451187730" sldId="283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322300142" sldId="284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59582380" sldId="285"/>
        </pc:sldMkLst>
      </pc:sldChg>
      <pc:sldChg chg="modSp del mod">
        <pc:chgData name="hasta hasta" userId="af07027e4178946f" providerId="LiveId" clId="{19E5CDF9-4D3B-40F9-82A6-B6FDF4907397}" dt="2023-10-20T06:49:10.449" v="14" actId="2696"/>
        <pc:sldMkLst>
          <pc:docMk/>
          <pc:sldMk cId="2055998910" sldId="286"/>
        </pc:sldMkLst>
        <pc:spChg chg="mod">
          <ac:chgData name="hasta hasta" userId="af07027e4178946f" providerId="LiveId" clId="{19E5CDF9-4D3B-40F9-82A6-B6FDF4907397}" dt="2023-10-20T06:40:48.681" v="0" actId="207"/>
          <ac:spMkLst>
            <pc:docMk/>
            <pc:sldMk cId="2055998910" sldId="286"/>
            <ac:spMk id="3" creationId="{B2CA32AD-3B94-5EE3-1E7D-50DCE6B1FDBC}"/>
          </ac:spMkLst>
        </pc:spChg>
        <pc:spChg chg="mod">
          <ac:chgData name="hasta hasta" userId="af07027e4178946f" providerId="LiveId" clId="{19E5CDF9-4D3B-40F9-82A6-B6FDF4907397}" dt="2023-10-20T06:40:51.438" v="1" actId="207"/>
          <ac:spMkLst>
            <pc:docMk/>
            <pc:sldMk cId="2055998910" sldId="286"/>
            <ac:spMk id="6" creationId="{A3C4D2FC-7168-6A54-1D4F-C3C311F2B7BD}"/>
          </ac:spMkLst>
        </pc:spChg>
      </pc:sldChg>
      <pc:sldChg chg="add">
        <pc:chgData name="hasta hasta" userId="af07027e4178946f" providerId="LiveId" clId="{19E5CDF9-4D3B-40F9-82A6-B6FDF4907397}" dt="2023-10-20T06:49:12.124" v="15"/>
        <pc:sldMkLst>
          <pc:docMk/>
          <pc:sldMk cId="2344730741" sldId="286"/>
        </pc:sldMkLst>
      </pc:sldChg>
      <pc:sldChg chg="add">
        <pc:chgData name="hasta hasta" userId="af07027e4178946f" providerId="LiveId" clId="{19E5CDF9-4D3B-40F9-82A6-B6FDF4907397}" dt="2023-10-20T06:49:12.124" v="15"/>
        <pc:sldMkLst>
          <pc:docMk/>
          <pc:sldMk cId="1241452097" sldId="287"/>
        </pc:sldMkLst>
      </pc:sldChg>
      <pc:sldChg chg="del">
        <pc:chgData name="hasta hasta" userId="af07027e4178946f" providerId="LiveId" clId="{19E5CDF9-4D3B-40F9-82A6-B6FDF4907397}" dt="2023-10-20T06:49:10.449" v="14" actId="2696"/>
        <pc:sldMkLst>
          <pc:docMk/>
          <pc:sldMk cId="1904314910" sldId="287"/>
        </pc:sldMkLst>
      </pc:sldChg>
      <pc:sldChg chg="del">
        <pc:chgData name="hasta hasta" userId="af07027e4178946f" providerId="LiveId" clId="{19E5CDF9-4D3B-40F9-82A6-B6FDF4907397}" dt="2023-10-20T06:49:05.697" v="13" actId="2696"/>
        <pc:sldMkLst>
          <pc:docMk/>
          <pc:sldMk cId="3470300514" sldId="288"/>
        </pc:sldMkLst>
      </pc:sldChg>
      <pc:sldChg chg="del">
        <pc:chgData name="hasta hasta" userId="af07027e4178946f" providerId="LiveId" clId="{19E5CDF9-4D3B-40F9-82A6-B6FDF4907397}" dt="2023-10-20T06:42:34.179" v="2" actId="47"/>
        <pc:sldMkLst>
          <pc:docMk/>
          <pc:sldMk cId="479059341" sldId="291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2749857416" sldId="292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4121855143" sldId="293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831478549" sldId="294"/>
        </pc:sldMkLst>
      </pc:sldChg>
      <pc:sldChg chg="del">
        <pc:chgData name="hasta hasta" userId="af07027e4178946f" providerId="LiveId" clId="{19E5CDF9-4D3B-40F9-82A6-B6FDF4907397}" dt="2023-10-20T06:42:43.074" v="3" actId="47"/>
        <pc:sldMkLst>
          <pc:docMk/>
          <pc:sldMk cId="3378177853" sldId="295"/>
        </pc:sldMkLst>
      </pc:sldChg>
      <pc:sldChg chg="add">
        <pc:chgData name="hasta hasta" userId="af07027e4178946f" providerId="LiveId" clId="{19E5CDF9-4D3B-40F9-82A6-B6FDF4907397}" dt="2023-10-20T06:48:45.704" v="9"/>
        <pc:sldMkLst>
          <pc:docMk/>
          <pc:sldMk cId="738882646" sldId="296"/>
        </pc:sldMkLst>
      </pc:sldChg>
      <pc:sldChg chg="addSp modSp del mod">
        <pc:chgData name="hasta hasta" userId="af07027e4178946f" providerId="LiveId" clId="{19E5CDF9-4D3B-40F9-82A6-B6FDF4907397}" dt="2023-10-20T06:48:43.459" v="8" actId="2696"/>
        <pc:sldMkLst>
          <pc:docMk/>
          <pc:sldMk cId="3773679284" sldId="296"/>
        </pc:sldMkLst>
        <pc:picChg chg="add mod">
          <ac:chgData name="hasta hasta" userId="af07027e4178946f" providerId="LiveId" clId="{19E5CDF9-4D3B-40F9-82A6-B6FDF4907397}" dt="2023-10-20T06:48:41.460" v="7" actId="14100"/>
          <ac:picMkLst>
            <pc:docMk/>
            <pc:sldMk cId="3773679284" sldId="296"/>
            <ac:picMk id="4" creationId="{A10053D9-A299-040A-E41C-32FD1739E787}"/>
          </ac:picMkLst>
        </pc:picChg>
      </pc:sldChg>
      <pc:sldChg chg="modSp add mod">
        <pc:chgData name="hasta hasta" userId="af07027e4178946f" providerId="LiveId" clId="{19E5CDF9-4D3B-40F9-82A6-B6FDF4907397}" dt="2023-10-20T06:50:37.181" v="97" actId="20577"/>
        <pc:sldMkLst>
          <pc:docMk/>
          <pc:sldMk cId="2214152745" sldId="298"/>
        </pc:sldMkLst>
        <pc:spChg chg="mod">
          <ac:chgData name="hasta hasta" userId="af07027e4178946f" providerId="LiveId" clId="{19E5CDF9-4D3B-40F9-82A6-B6FDF4907397}" dt="2023-10-20T06:50:37.181" v="97" actId="20577"/>
          <ac:spMkLst>
            <pc:docMk/>
            <pc:sldMk cId="2214152745" sldId="298"/>
            <ac:spMk id="3" creationId="{8840D8A0-3AE3-0C46-AE4F-5B3492C356EC}"/>
          </ac:spMkLst>
        </pc:spChg>
      </pc:sldChg>
      <pc:sldChg chg="del">
        <pc:chgData name="hasta hasta" userId="af07027e4178946f" providerId="LiveId" clId="{19E5CDF9-4D3B-40F9-82A6-B6FDF4907397}" dt="2023-10-20T06:48:58.404" v="10" actId="2696"/>
        <pc:sldMkLst>
          <pc:docMk/>
          <pc:sldMk cId="3670609919" sldId="298"/>
        </pc:sldMkLst>
      </pc:sldChg>
      <pc:sldChg chg="modSp add mod">
        <pc:chgData name="hasta hasta" userId="af07027e4178946f" providerId="LiveId" clId="{19E5CDF9-4D3B-40F9-82A6-B6FDF4907397}" dt="2023-10-20T06:49:56.220" v="41" actId="20577"/>
        <pc:sldMkLst>
          <pc:docMk/>
          <pc:sldMk cId="1550301834" sldId="299"/>
        </pc:sldMkLst>
        <pc:spChg chg="mod">
          <ac:chgData name="hasta hasta" userId="af07027e4178946f" providerId="LiveId" clId="{19E5CDF9-4D3B-40F9-82A6-B6FDF4907397}" dt="2023-10-20T06:49:56.220" v="41" actId="20577"/>
          <ac:spMkLst>
            <pc:docMk/>
            <pc:sldMk cId="1550301834" sldId="299"/>
            <ac:spMk id="4" creationId="{E3BD8413-C238-49D7-A4E1-E8FEF1811A0E}"/>
          </ac:spMkLst>
        </pc:spChg>
      </pc:sldChg>
      <pc:sldChg chg="add">
        <pc:chgData name="hasta hasta" userId="af07027e4178946f" providerId="LiveId" clId="{19E5CDF9-4D3B-40F9-82A6-B6FDF4907397}" dt="2023-10-20T06:49:29.314" v="16"/>
        <pc:sldMkLst>
          <pc:docMk/>
          <pc:sldMk cId="3940690626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01EA87-E043-4B09-883E-331FB9DEA67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E8CF6F-AEFF-4035-A783-79EB238251D7}" type="datetime1">
              <a:rPr lang="zh-CN" altLang="en-US" smtClean="0"/>
              <a:t>2023/11/10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734D747-9380-41EE-9946-EC9EC0CA5D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8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95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1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7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6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40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589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6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62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376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4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77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77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54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20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34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08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07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28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39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9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159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6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36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2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5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9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0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6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87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组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任意多边形：形状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6" name="任意多边形：形状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直角三角形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任意多边形：形状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9" name="任意多边形：形状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：形状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2" name="组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任意多边形：形状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4" name="任意多边形：形状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个类别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0" name="图片占位符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2" name="图片占位符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​​(S)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+ 3 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7" name="文本占位符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+ 文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9" name="任意多边形：形状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0" name="任意多边形：形状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1" name="任意多边形：形状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2" name="任意多边形：形状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grpSp>
        <p:nvGrpSpPr>
          <p:cNvPr id="24" name="组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任意多边形：形状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任意多边形：形状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0" name="任意多边形：形状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1" name="灯片编号占位符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GB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Microsoft YaHei UI" panose="020B0503020204020204" pitchFamily="34" charset="-122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zh-CN" altLang="en-US" noProof="0"/>
              <a:t>谢谢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Microsoft YaHei UI" panose="020B0503020204020204" pitchFamily="34" charset="-122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zh-CN" altLang="en-US" noProof="0"/>
              <a:t>谢谢</a:t>
            </a:r>
            <a:endParaRPr lang="zh-CN" altLang="en-GB" noProof="0"/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2" name="任意多边形：形状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9" name="组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任意多边形：形状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任意多边形：形状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灯片编号占位符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节标题 </a:t>
            </a:r>
            <a:r>
              <a:rPr lang="en-US" altLang="zh-CN" noProof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grpSp>
        <p:nvGrpSpPr>
          <p:cNvPr id="26" name="组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任意多边形：形状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grpSp>
        <p:nvGrpSpPr>
          <p:cNvPr id="31" name="组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任意多边形：形状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节标题 </a:t>
            </a:r>
            <a:r>
              <a:rPr lang="en-US" altLang="zh-CN" noProof="0"/>
              <a:t>01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zh-CN" altLang="en-US" noProof="0"/>
              <a:t>编辑母版文本样式</a:t>
            </a:r>
          </a:p>
        </p:txBody>
      </p:sp>
      <p:sp>
        <p:nvSpPr>
          <p:cNvPr id="35" name="灯片编号占位符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1026936" y="1108364"/>
            <a:ext cx="1005115" cy="2674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</a:rPr>
              <a:t>“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引用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文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Microsoft YaHei UI" panose="020B0503020204020204" pitchFamily="34" charset="-122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8" name="内容占位符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：形状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" name="组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矩形：剪去一角的矩形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3" name="矩形：剪去一角的矩形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C263D6C4-4840-40CC-AC84-17E24B3B7BD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9" name="任意多边形：形状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zh-CN" altLang="en-US" noProof="0">
                <a:latin typeface="Microsoft YaHei UI" panose="020B0503020204020204" pitchFamily="34" charset="-122"/>
              </a:rPr>
              <a:t>单击此处编辑母版标题样式</a:t>
            </a:r>
          </a:p>
        </p:txBody>
      </p:sp>
      <p:grpSp>
        <p:nvGrpSpPr>
          <p:cNvPr id="12" name="组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任意多边形：形状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：形状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5" name="组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矩形：剪去一角的矩形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矩形：剪去一角的矩形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8" name="任意多边形：形状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n-US" altLang="zh-CN" noProof="0" smtClean="0">
                <a:latin typeface="Microsoft YaHei UI" panose="020B0503020204020204" pitchFamily="34" charset="-122"/>
              </a:rPr>
              <a:pPr/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ucianzuoyuan.github.io/flink-tutorial/book/chapter03-04-04-%E8%B0%83%E6%95%B4%E6%9C%89%E7%8A%B6%E6%80%81%E7%AE%97%E5%AD%90%E7%9A%84%E5%B9%B6%E8%A1%8C%E5%BA%A6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State</a:t>
            </a:r>
            <a:endParaRPr lang="en-GB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6" y="1014211"/>
            <a:ext cx="10585017" cy="85905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/>
              <a:t>Task, Sub-Task, Operation Chain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2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16B3BB-3989-6721-7500-EB358A5C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4" y="905133"/>
            <a:ext cx="11047585" cy="481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6" y="1014211"/>
            <a:ext cx="10585017" cy="85905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Slot, Resource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70B69A-ECB3-5044-0CD8-DD15739E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2" y="1979923"/>
            <a:ext cx="11526917" cy="28981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918C87-8B0E-2A4A-DA8D-C65B33FC6E44}"/>
              </a:ext>
            </a:extLst>
          </p:cNvPr>
          <p:cNvSpPr txBox="1"/>
          <p:nvPr/>
        </p:nvSpPr>
        <p:spPr>
          <a:xfrm>
            <a:off x="779170" y="5932748"/>
            <a:ext cx="9549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官方建议将Slot数目设置为TaskManager下可用的CPU核心数，那么平均下来，每个Slot都能获得1个CPU核心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DCBC9-51DF-3C5E-71F0-58916532FE72}"/>
              </a:ext>
            </a:extLst>
          </p:cNvPr>
          <p:cNvSpPr txBox="1"/>
          <p:nvPr/>
        </p:nvSpPr>
        <p:spPr>
          <a:xfrm>
            <a:off x="83711" y="925252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B0F0"/>
                </a:solidFill>
              </a:rPr>
              <a:t>Solt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423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918C87-8B0E-2A4A-DA8D-C65B33FC6E44}"/>
              </a:ext>
            </a:extLst>
          </p:cNvPr>
          <p:cNvSpPr txBox="1"/>
          <p:nvPr/>
        </p:nvSpPr>
        <p:spPr>
          <a:xfrm>
            <a:off x="779170" y="5932748"/>
            <a:ext cx="9549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官方建议将Slot数目设置为TaskManager下可用的CPU核心数，那么平均下来，每个Slot都能获得1个CPU核心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DCBC9-51DF-3C5E-71F0-58916532FE72}"/>
              </a:ext>
            </a:extLst>
          </p:cNvPr>
          <p:cNvSpPr txBox="1"/>
          <p:nvPr/>
        </p:nvSpPr>
        <p:spPr>
          <a:xfrm>
            <a:off x="83711" y="925252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B0F0"/>
                </a:solidFill>
              </a:rPr>
              <a:t>Solt</a:t>
            </a:r>
            <a:r>
              <a:rPr lang="en-US" altLang="zh-CN" sz="2800" b="1" dirty="0">
                <a:solidFill>
                  <a:srgbClr val="00B0F0"/>
                </a:solidFill>
              </a:rPr>
              <a:t> Sharing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D2A2B6-7CFB-2ED8-4056-E96A89D6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98" y="1478663"/>
            <a:ext cx="11165399" cy="44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918C87-8B0E-2A4A-DA8D-C65B33FC6E44}"/>
              </a:ext>
            </a:extLst>
          </p:cNvPr>
          <p:cNvSpPr txBox="1"/>
          <p:nvPr/>
        </p:nvSpPr>
        <p:spPr>
          <a:xfrm>
            <a:off x="772731" y="6029340"/>
            <a:ext cx="954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槽位共享后，增大并行度，可以部署更多算子子任务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DCBC9-51DF-3C5E-71F0-58916532FE72}"/>
              </a:ext>
            </a:extLst>
          </p:cNvPr>
          <p:cNvSpPr txBox="1"/>
          <p:nvPr/>
        </p:nvSpPr>
        <p:spPr>
          <a:xfrm>
            <a:off x="83711" y="925252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B0F0"/>
                </a:solidFill>
              </a:rPr>
              <a:t>Solt</a:t>
            </a:r>
            <a:r>
              <a:rPr lang="en-US" altLang="zh-CN" sz="2800" b="1" dirty="0">
                <a:solidFill>
                  <a:srgbClr val="00B0F0"/>
                </a:solidFill>
              </a:rPr>
              <a:t> Sharing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02D121-9D22-F25A-A3E8-F70264A0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0" y="1796202"/>
            <a:ext cx="11806154" cy="39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6" y="1014211"/>
            <a:ext cx="10585017" cy="85905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Why State??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6" y="1014211"/>
            <a:ext cx="10340319" cy="54413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/>
              <a:t>Why State??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6F75C5-3FE0-FFAE-DF1B-C6B7FEE2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09" y="1887578"/>
            <a:ext cx="7469746" cy="45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Flink</a:t>
            </a:r>
            <a:r>
              <a:rPr lang="zh-CN" altLang="en-US" sz="2800" dirty="0"/>
              <a:t>中几种常用的状态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2D741A-2ED7-EA99-F3B0-DF878F313733}"/>
              </a:ext>
            </a:extLst>
          </p:cNvPr>
          <p:cNvSpPr txBox="1"/>
          <p:nvPr/>
        </p:nvSpPr>
        <p:spPr>
          <a:xfrm>
            <a:off x="1182230" y="1904463"/>
            <a:ext cx="7158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b="1" dirty="0">
                <a:solidFill>
                  <a:srgbClr val="00B0F0"/>
                </a:solidFill>
              </a:rPr>
              <a:t>托管状态（</a:t>
            </a:r>
            <a:r>
              <a:rPr lang="en-US" altLang="zh-CN" sz="3200" b="1" dirty="0">
                <a:solidFill>
                  <a:srgbClr val="00B0F0"/>
                </a:solidFill>
              </a:rPr>
              <a:t>Managed State</a:t>
            </a:r>
            <a:r>
              <a:rPr lang="zh-CN" altLang="en-US" sz="3200" b="1" dirty="0">
                <a:solidFill>
                  <a:srgbClr val="00B0F0"/>
                </a:solidFill>
              </a:rPr>
              <a:t>）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en-US" altLang="zh-CN" sz="32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3200" b="1" dirty="0">
                <a:solidFill>
                  <a:srgbClr val="00B0F0"/>
                </a:solidFill>
              </a:rPr>
              <a:t>原生状态（</a:t>
            </a:r>
            <a:r>
              <a:rPr lang="en-US" altLang="zh-CN" sz="3200" b="1" dirty="0">
                <a:solidFill>
                  <a:srgbClr val="00B0F0"/>
                </a:solidFill>
              </a:rPr>
              <a:t>Raw State</a:t>
            </a:r>
            <a:r>
              <a:rPr lang="zh-CN" altLang="en-US" sz="3200" b="1" dirty="0">
                <a:solidFill>
                  <a:srgbClr val="00B0F0"/>
                </a:solidFill>
              </a:rPr>
              <a:t>）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D1689E-77F2-4825-1F71-BD4296E94407}"/>
              </a:ext>
            </a:extLst>
          </p:cNvPr>
          <p:cNvSpPr txBox="1"/>
          <p:nvPr/>
        </p:nvSpPr>
        <p:spPr>
          <a:xfrm>
            <a:off x="1182230" y="5906990"/>
            <a:ext cx="611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Managed State是由Flink管理的，Flink负责存储、恢复和优化；Raw State是由开发者管理的，需要自己进行序列化</a:t>
            </a:r>
          </a:p>
        </p:txBody>
      </p:sp>
    </p:spTree>
    <p:extLst>
      <p:ext uri="{BB962C8B-B14F-4D97-AF65-F5344CB8AC3E}">
        <p14:creationId xmlns:p14="http://schemas.microsoft.com/office/powerpoint/2010/main" val="8610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Flink</a:t>
            </a:r>
            <a:r>
              <a:rPr lang="zh-CN" altLang="en-US" sz="2800" dirty="0"/>
              <a:t>中几种常用的状态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19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2D741A-2ED7-EA99-F3B0-DF878F313733}"/>
              </a:ext>
            </a:extLst>
          </p:cNvPr>
          <p:cNvSpPr txBox="1"/>
          <p:nvPr/>
        </p:nvSpPr>
        <p:spPr>
          <a:xfrm>
            <a:off x="1182230" y="1904463"/>
            <a:ext cx="7158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3.</a:t>
            </a:r>
            <a:r>
              <a:rPr lang="zh-CN" altLang="en-US" sz="3200" b="1" dirty="0">
                <a:solidFill>
                  <a:srgbClr val="00B0F0"/>
                </a:solidFill>
              </a:rPr>
              <a:t>算子状态（</a:t>
            </a:r>
            <a:r>
              <a:rPr lang="en-US" altLang="zh-CN" sz="3200" b="1" dirty="0">
                <a:solidFill>
                  <a:srgbClr val="00B0F0"/>
                </a:solidFill>
              </a:rPr>
              <a:t>Operator State</a:t>
            </a:r>
            <a:r>
              <a:rPr lang="zh-CN" altLang="en-US" sz="3200" b="1" dirty="0">
                <a:solidFill>
                  <a:srgbClr val="00B0F0"/>
                </a:solidFill>
              </a:rPr>
              <a:t>）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endParaRPr lang="en-US" altLang="zh-CN" sz="3200" b="1" dirty="0">
              <a:solidFill>
                <a:srgbClr val="00B0F0"/>
              </a:solidFill>
            </a:endParaRPr>
          </a:p>
          <a:p>
            <a:r>
              <a:rPr lang="en-US" altLang="zh-CN" sz="3200" b="1" dirty="0">
                <a:solidFill>
                  <a:srgbClr val="00B0F0"/>
                </a:solidFill>
              </a:rPr>
              <a:t>4.</a:t>
            </a:r>
            <a:r>
              <a:rPr lang="zh-CN" altLang="en-US" sz="3200" b="1" dirty="0">
                <a:solidFill>
                  <a:srgbClr val="00B0F0"/>
                </a:solidFill>
              </a:rPr>
              <a:t>键控状态（</a:t>
            </a:r>
            <a:r>
              <a:rPr lang="en-US" altLang="zh-CN" sz="3200" b="1" dirty="0">
                <a:solidFill>
                  <a:srgbClr val="00B0F0"/>
                </a:solidFill>
              </a:rPr>
              <a:t>Keyed State</a:t>
            </a:r>
            <a:r>
              <a:rPr lang="zh-CN" altLang="en-US" sz="3200" b="1" dirty="0">
                <a:solidFill>
                  <a:srgbClr val="00B0F0"/>
                </a:solidFill>
              </a:rPr>
              <a:t>）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br>
              <a:rPr lang="en-US" altLang="zh-CN" sz="3200" b="1" dirty="0">
                <a:solidFill>
                  <a:srgbClr val="00B0F0"/>
                </a:solidFill>
              </a:rPr>
            </a:br>
            <a:endParaRPr lang="zh-CN" alt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2" y="1162318"/>
            <a:ext cx="7781544" cy="859055"/>
          </a:xfrm>
        </p:spPr>
        <p:txBody>
          <a:bodyPr rtlCol="0"/>
          <a:lstStyle/>
          <a:p>
            <a:pPr rtl="0"/>
            <a:r>
              <a:rPr lang="en-US" altLang="zh-CN" dirty="0"/>
              <a:t>Runtime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61" y="1516488"/>
            <a:ext cx="10172894" cy="52481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sz="2800" dirty="0">
                <a:solidFill>
                  <a:srgbClr val="00B0F0"/>
                </a:solidFill>
              </a:rPr>
              <a:t>Operator</a:t>
            </a:r>
            <a:br>
              <a:rPr lang="en-US" altLang="zh-CN" sz="2800" dirty="0">
                <a:solidFill>
                  <a:srgbClr val="00B0F0"/>
                </a:solidFill>
              </a:rPr>
            </a:br>
            <a:r>
              <a:rPr lang="en-US" altLang="zh-CN" sz="2800" dirty="0">
                <a:solidFill>
                  <a:srgbClr val="00B0F0"/>
                </a:solidFill>
              </a:rPr>
              <a:t>State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189111-0559-965E-53E2-835147F9C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46" y="0"/>
            <a:ext cx="9659154" cy="67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>
                <a:solidFill>
                  <a:srgbClr val="00B0F0"/>
                </a:solidFill>
              </a:rPr>
              <a:t>Keyed State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2E798B-DD47-FDA2-751C-38F35E02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583" y="54020"/>
            <a:ext cx="9303090" cy="67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800" dirty="0"/>
              <a:t>横向扩展问题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45ACEA-90C7-0EAA-A3A5-69E46D9A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993" y="26888"/>
            <a:ext cx="6014433" cy="6115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850180-0712-9324-1FCC-266A12A678D1}"/>
              </a:ext>
            </a:extLst>
          </p:cNvPr>
          <p:cNvSpPr txBox="1"/>
          <p:nvPr/>
        </p:nvSpPr>
        <p:spPr>
          <a:xfrm>
            <a:off x="1" y="6420818"/>
            <a:ext cx="2904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调整有状态算子的并行度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858F3A-3013-A28B-2F47-8C2BF3389A78}"/>
              </a:ext>
            </a:extLst>
          </p:cNvPr>
          <p:cNvSpPr txBox="1"/>
          <p:nvPr/>
        </p:nvSpPr>
        <p:spPr>
          <a:xfrm>
            <a:off x="3192351" y="6184781"/>
            <a:ext cx="7831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两种状态分配方式：一种是均匀分配；另一种是将所有状态合并，再分发给每个算子子任务</a:t>
            </a:r>
          </a:p>
        </p:txBody>
      </p:sp>
    </p:spTree>
    <p:extLst>
      <p:ext uri="{BB962C8B-B14F-4D97-AF65-F5344CB8AC3E}">
        <p14:creationId xmlns:p14="http://schemas.microsoft.com/office/powerpoint/2010/main" val="20327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800" dirty="0"/>
              <a:t>状态后端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A2E6A-D779-CDF0-2124-254CEC3D931E}"/>
              </a:ext>
            </a:extLst>
          </p:cNvPr>
          <p:cNvSpPr txBox="1"/>
          <p:nvPr/>
        </p:nvSpPr>
        <p:spPr>
          <a:xfrm>
            <a:off x="117327" y="1849836"/>
            <a:ext cx="74761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每传入一条数据，有状态的算子任务都会读取和更新状态。由于有效的状态访问对于处理数据的低延迟至关重要，因此每个并行任务都会在本地维护其状态，以确保快速的状态访问。状态到底是如何被存储、访问以及维护的？这件事由一个可插入的组件决定，这个组件就叫做状态后端（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state backend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）。状态后端主要负责两件事：本地的状态管理，以及将检查点（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checkpoint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）状态写入远程存储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34A22-E9FC-1D46-ACDD-9F00F6605EAA}"/>
              </a:ext>
            </a:extLst>
          </p:cNvPr>
          <p:cNvSpPr txBox="1"/>
          <p:nvPr/>
        </p:nvSpPr>
        <p:spPr>
          <a:xfrm>
            <a:off x="231818" y="4068306"/>
            <a:ext cx="4842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1. </a:t>
            </a:r>
            <a:r>
              <a:rPr lang="en-US" altLang="zh-CN" sz="2800" dirty="0" err="1">
                <a:solidFill>
                  <a:srgbClr val="00B0F0"/>
                </a:solidFill>
              </a:rPr>
              <a:t>MemoryStateBackend</a:t>
            </a:r>
            <a:endParaRPr lang="en-US" altLang="zh-CN" sz="2800" dirty="0">
              <a:solidFill>
                <a:srgbClr val="00B0F0"/>
              </a:solidFill>
            </a:endParaRPr>
          </a:p>
          <a:p>
            <a:endParaRPr lang="en-US" altLang="zh-CN" sz="2800" dirty="0">
              <a:solidFill>
                <a:srgbClr val="00B0F0"/>
              </a:solidFill>
            </a:endParaRPr>
          </a:p>
          <a:p>
            <a:r>
              <a:rPr lang="en-US" altLang="zh-CN" sz="2800" dirty="0">
                <a:solidFill>
                  <a:srgbClr val="00B0F0"/>
                </a:solidFill>
              </a:rPr>
              <a:t>2. </a:t>
            </a:r>
            <a:r>
              <a:rPr lang="en-US" altLang="zh-CN" sz="2800" dirty="0" err="1">
                <a:solidFill>
                  <a:srgbClr val="00B0F0"/>
                </a:solidFill>
              </a:rPr>
              <a:t>FsStateBackend</a:t>
            </a:r>
            <a:endParaRPr lang="en-US" altLang="zh-CN" sz="2800" dirty="0">
              <a:solidFill>
                <a:srgbClr val="00B0F0"/>
              </a:solidFill>
            </a:endParaRPr>
          </a:p>
          <a:p>
            <a:endParaRPr lang="en-US" altLang="zh-CN" sz="2800" dirty="0">
              <a:solidFill>
                <a:srgbClr val="00B0F0"/>
              </a:solidFill>
            </a:endParaRPr>
          </a:p>
          <a:p>
            <a:r>
              <a:rPr lang="en-US" altLang="zh-CN" sz="2800" dirty="0">
                <a:solidFill>
                  <a:srgbClr val="00B0F0"/>
                </a:solidFill>
              </a:rPr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8075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MemoryStateBackend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00B4A-84B9-AD60-8B9B-915B95BDCC82}"/>
              </a:ext>
            </a:extLst>
          </p:cNvPr>
          <p:cNvSpPr txBox="1"/>
          <p:nvPr/>
        </p:nvSpPr>
        <p:spPr>
          <a:xfrm>
            <a:off x="244698" y="2342401"/>
            <a:ext cx="611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MemoryStateBackend主要</a:t>
            </a:r>
            <a:r>
              <a:rPr lang="zh-CN" altLang="en-US" dirty="0">
                <a:solidFill>
                  <a:srgbClr val="FF0000"/>
                </a:solidFill>
              </a:rPr>
              <a:t>基于内存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，它将数据存储在Java的堆区。当进行分布式快照时，所有算子子任务将自己内存上的状态同步到JobManager的堆上。因此，一个作业的所有状态数据量要小于JobManager的内存大小。这种方式显然</a:t>
            </a:r>
            <a:r>
              <a:rPr lang="zh-CN" altLang="en-US" dirty="0">
                <a:solidFill>
                  <a:srgbClr val="FF0000"/>
                </a:solidFill>
              </a:rPr>
              <a:t>不能存储过大的状态数据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，否则将抛出OutOfMemoryError异常。这种方式只适合调试或者实验，不建议在生产环境中使用。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A75549-D179-F4FB-789A-F09095B4AC5E}"/>
              </a:ext>
            </a:extLst>
          </p:cNvPr>
          <p:cNvSpPr txBox="1"/>
          <p:nvPr/>
        </p:nvSpPr>
        <p:spPr>
          <a:xfrm>
            <a:off x="321971" y="5330607"/>
            <a:ext cx="871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env.setStateBackend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(new 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MemoryStateBackend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(MAX_MEM_STATE_SIZE)); 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FsStateBackend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00B4A-84B9-AD60-8B9B-915B95BDCC82}"/>
              </a:ext>
            </a:extLst>
          </p:cNvPr>
          <p:cNvSpPr txBox="1"/>
          <p:nvPr/>
        </p:nvSpPr>
        <p:spPr>
          <a:xfrm>
            <a:off x="244698" y="2342401"/>
            <a:ext cx="6117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这种方式下，数据持久化到</a:t>
            </a:r>
            <a:r>
              <a:rPr lang="zh-CN" altLang="en-US" dirty="0">
                <a:solidFill>
                  <a:srgbClr val="FF0000"/>
                </a:solidFill>
              </a:rPr>
              <a:t>文件系统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上，文件系统包括本地磁盘、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以及包括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AWS..</a:t>
            </a:r>
            <a:b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这种方式支持</a:t>
            </a:r>
            <a:r>
              <a:rPr lang="en-US" altLang="zh-CN" dirty="0">
                <a:solidFill>
                  <a:srgbClr val="FF0000"/>
                </a:solidFill>
              </a:rPr>
              <a:t>Asynchronous Snapshot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，默认情况下该功能是开启的，可加快数据同步速度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A75549-D179-F4FB-789A-F09095B4AC5E}"/>
              </a:ext>
            </a:extLst>
          </p:cNvPr>
          <p:cNvSpPr txBox="1"/>
          <p:nvPr/>
        </p:nvSpPr>
        <p:spPr>
          <a:xfrm>
            <a:off x="244697" y="5227576"/>
            <a:ext cx="1052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// </a:t>
            </a:r>
            <a:r>
              <a:rPr lang="zh-CN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使用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HDFS</a:t>
            </a:r>
            <a:r>
              <a:rPr lang="zh-CN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作为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State Backend </a:t>
            </a:r>
            <a:b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</a:b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env.setStateBackend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(new 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FsStateBackend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("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hdfs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://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namenode:port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/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flink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-checkpoints/chk-17/")); 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1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>
                <a:solidFill>
                  <a:srgbClr val="00B0F0"/>
                </a:solidFill>
              </a:rPr>
              <a:t>RocksDBStateBackend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00B4A-84B9-AD60-8B9B-915B95BDCC82}"/>
              </a:ext>
            </a:extLst>
          </p:cNvPr>
          <p:cNvSpPr txBox="1"/>
          <p:nvPr/>
        </p:nvSpPr>
        <p:spPr>
          <a:xfrm>
            <a:off x="244698" y="2342401"/>
            <a:ext cx="61174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本地状态存储在本地的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RocksDB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上。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RocksDB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是一种嵌入式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Key-Value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数据库，数据实际保存在本地磁盘上。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RocksDB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利用了磁盘空间，所以可存储的本地状态数据量更大。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每次从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RocksDB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中读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写数据都需要进行序列化和反序列化，因此</a:t>
            </a:r>
            <a:r>
              <a:rPr lang="zh-CN" altLang="en-US" dirty="0">
                <a:solidFill>
                  <a:srgbClr val="FF0000"/>
                </a:solidFill>
              </a:rPr>
              <a:t>读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写本地状态的成本更高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。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执行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Snapshot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时，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将存储于本地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RocksDB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的状态同步到远程的存储上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A75549-D179-F4FB-789A-F09095B4AC5E}"/>
              </a:ext>
            </a:extLst>
          </p:cNvPr>
          <p:cNvSpPr txBox="1"/>
          <p:nvPr/>
        </p:nvSpPr>
        <p:spPr>
          <a:xfrm>
            <a:off x="244697" y="5227576"/>
            <a:ext cx="10470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// </a:t>
            </a:r>
            <a:r>
              <a:rPr lang="zh-CN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开启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Incremental Checkpoint </a:t>
            </a:r>
            <a:b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</a:b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boolean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enableIncrementalCheckpointing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 = true; </a:t>
            </a:r>
            <a:b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</a:b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env.setStateBackend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(new 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RocksDBStateBackend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(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checkpointPath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, </a:t>
            </a:r>
            <a:r>
              <a:rPr lang="en-US" altLang="zh-CN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enableIncrementalCheckpointing</a:t>
            </a:r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ingFang SC"/>
              </a:rPr>
              <a:t>)); 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CheckPoint</a:t>
            </a:r>
            <a:r>
              <a:rPr lang="en-US" altLang="zh-CN" sz="2800" dirty="0"/>
              <a:t> &amp; State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00B4A-84B9-AD60-8B9B-915B95BDCC82}"/>
              </a:ext>
            </a:extLst>
          </p:cNvPr>
          <p:cNvSpPr txBox="1"/>
          <p:nvPr/>
        </p:nvSpPr>
        <p:spPr>
          <a:xfrm>
            <a:off x="244698" y="2342401"/>
            <a:ext cx="611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暂停处理新流入数据，将新数据缓存起来。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将算子子任务的本地状态数据复制到一个远程的持久化存储空间上。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继续处理新流入的数据，包括刚才缓存起来的数据。</a:t>
            </a:r>
          </a:p>
        </p:txBody>
      </p:sp>
    </p:spTree>
    <p:extLst>
      <p:ext uri="{BB962C8B-B14F-4D97-AF65-F5344CB8AC3E}">
        <p14:creationId xmlns:p14="http://schemas.microsoft.com/office/powerpoint/2010/main" val="6268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CheckPoint</a:t>
            </a:r>
            <a:r>
              <a:rPr lang="en-US" altLang="zh-CN" sz="2800" dirty="0"/>
              <a:t> &amp; State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0ED9A-3F6D-C987-2834-FB69215D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85" y="2146500"/>
            <a:ext cx="10229008" cy="40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7" y="1014212"/>
            <a:ext cx="10172894" cy="5248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 err="1"/>
              <a:t>CheckPoint</a:t>
            </a:r>
            <a:r>
              <a:rPr lang="en-US" altLang="zh-CN" sz="2800" dirty="0"/>
              <a:t> &amp; State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0ED9A-3F6D-C987-2834-FB69215D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27" y="1708619"/>
            <a:ext cx="10229008" cy="40353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8EC352-9E40-174E-4D4C-139D252E90AD}"/>
              </a:ext>
            </a:extLst>
          </p:cNvPr>
          <p:cNvSpPr txBox="1"/>
          <p:nvPr/>
        </p:nvSpPr>
        <p:spPr>
          <a:xfrm>
            <a:off x="1539026" y="6119491"/>
            <a:ext cx="9092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Barrier有点像Event Time中的Watermark，它被插入数据流中，但并不影响数据流原有的处理顺序</a:t>
            </a:r>
          </a:p>
        </p:txBody>
      </p:sp>
    </p:spTree>
    <p:extLst>
      <p:ext uri="{BB962C8B-B14F-4D97-AF65-F5344CB8AC3E}">
        <p14:creationId xmlns:p14="http://schemas.microsoft.com/office/powerpoint/2010/main" val="30307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40D8A0-3AE3-0C46-AE4F-5B3492C356EC}"/>
              </a:ext>
            </a:extLst>
          </p:cNvPr>
          <p:cNvSpPr txBox="1"/>
          <p:nvPr/>
        </p:nvSpPr>
        <p:spPr>
          <a:xfrm>
            <a:off x="1317458" y="1028700"/>
            <a:ext cx="71587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b="1" dirty="0">
                <a:solidFill>
                  <a:srgbClr val="00B0F0"/>
                </a:solidFill>
              </a:rPr>
              <a:t>Stream Graph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en-US" altLang="zh-CN" sz="32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3200" b="1" dirty="0">
                <a:solidFill>
                  <a:srgbClr val="00B0F0"/>
                </a:solidFill>
              </a:rPr>
              <a:t>Job Graph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en-US" altLang="zh-CN" sz="32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3200" b="1" dirty="0">
                <a:solidFill>
                  <a:srgbClr val="00B0F0"/>
                </a:solidFill>
              </a:rPr>
              <a:t>Execution Graph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en-US" altLang="zh-CN" sz="32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3200" b="1" dirty="0">
                <a:solidFill>
                  <a:srgbClr val="00B0F0"/>
                </a:solidFill>
              </a:rPr>
              <a:t>物理执行图</a:t>
            </a:r>
            <a:br>
              <a:rPr lang="en-US" altLang="zh-CN" sz="3200" b="1" dirty="0">
                <a:solidFill>
                  <a:srgbClr val="00B0F0"/>
                </a:solidFill>
              </a:rPr>
            </a:br>
            <a:endParaRPr lang="zh-CN" alt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8EC352-9E40-174E-4D4C-139D252E90AD}"/>
              </a:ext>
            </a:extLst>
          </p:cNvPr>
          <p:cNvSpPr txBox="1"/>
          <p:nvPr/>
        </p:nvSpPr>
        <p:spPr>
          <a:xfrm>
            <a:off x="1539026" y="6119491"/>
            <a:ext cx="9092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Flink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的检查点协调器（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Coordinator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）触发一次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（即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Trigger Checkpoint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），这个请求会发送给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的各个子任务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266B4D-4C4B-E03B-0660-FFC63279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41" y="92178"/>
            <a:ext cx="8518531" cy="59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8EC352-9E40-174E-4D4C-139D252E90AD}"/>
              </a:ext>
            </a:extLst>
          </p:cNvPr>
          <p:cNvSpPr txBox="1"/>
          <p:nvPr/>
        </p:nvSpPr>
        <p:spPr>
          <a:xfrm>
            <a:off x="1539026" y="6119491"/>
            <a:ext cx="9092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算子将自身状态写入状态后端，向下游广播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Barrier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D8561D-6932-C1AE-3B4B-4A331C70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77" y="0"/>
            <a:ext cx="6634118" cy="60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4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8EC352-9E40-174E-4D4C-139D252E90AD}"/>
              </a:ext>
            </a:extLst>
          </p:cNvPr>
          <p:cNvSpPr txBox="1"/>
          <p:nvPr/>
        </p:nvSpPr>
        <p:spPr>
          <a:xfrm>
            <a:off x="1171978" y="5380672"/>
            <a:ext cx="9607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算子做完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Snapshot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后，还会给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Coodinator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发送确认（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Acknowledgement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ACK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），告知自己已经做完了相应的工作。</a:t>
            </a:r>
            <a:b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至此，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完成了一次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。跟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Watermark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的传播一样，一个算子子任务要把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Barrier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发送给它所连接的所有下游子任务。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9B719-0689-3787-113D-77D95CD7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83" y="-72558"/>
            <a:ext cx="6246254" cy="55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7080E1-2D7C-4DAF-51F4-DECB7ED0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24" y="155098"/>
            <a:ext cx="6943776" cy="54102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58E71B-DA64-BA76-0117-16223AF75F93}"/>
              </a:ext>
            </a:extLst>
          </p:cNvPr>
          <p:cNvSpPr txBox="1"/>
          <p:nvPr/>
        </p:nvSpPr>
        <p:spPr>
          <a:xfrm>
            <a:off x="2038124" y="5945743"/>
            <a:ext cx="611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 Barrier传播的过程需要进行对齐</a:t>
            </a:r>
          </a:p>
        </p:txBody>
      </p:sp>
    </p:spTree>
    <p:extLst>
      <p:ext uri="{BB962C8B-B14F-4D97-AF65-F5344CB8AC3E}">
        <p14:creationId xmlns:p14="http://schemas.microsoft.com/office/powerpoint/2010/main" val="10563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58E71B-DA64-BA76-0117-16223AF75F93}"/>
              </a:ext>
            </a:extLst>
          </p:cNvPr>
          <p:cNvSpPr txBox="1"/>
          <p:nvPr/>
        </p:nvSpPr>
        <p:spPr>
          <a:xfrm>
            <a:off x="1750831" y="6128816"/>
            <a:ext cx="911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数据流图中的每个算子子任务都要完成一遍 对齐、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Snapshot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、确认，当最后所有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Sink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算子确认完成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Snapshot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之后，说明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Checkpoint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执行结束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6787A-8EE1-1860-1CE5-F8C49D5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32" y="82853"/>
            <a:ext cx="6581107" cy="5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3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BB70C-06CE-C0EB-038A-5B1AD91E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11" y="1855586"/>
            <a:ext cx="9712989" cy="39012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D000FE-39B8-9022-55DD-7375E8A43C0D}"/>
              </a:ext>
            </a:extLst>
          </p:cNvPr>
          <p:cNvSpPr txBox="1"/>
          <p:nvPr/>
        </p:nvSpPr>
        <p:spPr>
          <a:xfrm>
            <a:off x="412124" y="2453425"/>
            <a:ext cx="177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Code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FF91F0-C189-2662-339C-754AD1ED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815" y="429124"/>
            <a:ext cx="9077185" cy="58215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F3F73A-275A-E255-A8E8-5756A6DD8333}"/>
              </a:ext>
            </a:extLst>
          </p:cNvPr>
          <p:cNvSpPr txBox="1"/>
          <p:nvPr/>
        </p:nvSpPr>
        <p:spPr>
          <a:xfrm>
            <a:off x="379926" y="2323494"/>
            <a:ext cx="6117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Stream Graph</a:t>
            </a:r>
            <a:br>
              <a:rPr lang="en-US" altLang="zh-CN" sz="2800" b="1" dirty="0">
                <a:solidFill>
                  <a:srgbClr val="00B0F0"/>
                </a:solidFill>
              </a:rPr>
            </a:br>
            <a:r>
              <a:rPr lang="en-US" altLang="zh-CN" sz="2800" b="1" dirty="0">
                <a:solidFill>
                  <a:srgbClr val="00B0F0"/>
                </a:solidFill>
              </a:rPr>
              <a:t>(</a:t>
            </a:r>
            <a:r>
              <a:rPr lang="zh-CN" altLang="en-US" sz="2800" b="1" dirty="0">
                <a:solidFill>
                  <a:srgbClr val="00B0F0"/>
                </a:solidFill>
              </a:rPr>
              <a:t>逻辑视图</a:t>
            </a:r>
            <a:r>
              <a:rPr lang="en-US" altLang="zh-CN" sz="2800" b="1" dirty="0">
                <a:solidFill>
                  <a:srgbClr val="00B0F0"/>
                </a:solidFill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19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F3F73A-275A-E255-A8E8-5756A6DD8333}"/>
              </a:ext>
            </a:extLst>
          </p:cNvPr>
          <p:cNvSpPr txBox="1"/>
          <p:nvPr/>
        </p:nvSpPr>
        <p:spPr>
          <a:xfrm>
            <a:off x="186743" y="1067804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B0F0"/>
                </a:solidFill>
              </a:rPr>
              <a:t>JobGraph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5DB261-1CB8-443D-71C9-01A1CE75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" y="1991293"/>
            <a:ext cx="12072346" cy="2875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594E55-6E29-8823-AD47-4556C772CF2B}"/>
              </a:ext>
            </a:extLst>
          </p:cNvPr>
          <p:cNvSpPr txBox="1"/>
          <p:nvPr/>
        </p:nvSpPr>
        <p:spPr>
          <a:xfrm>
            <a:off x="912744" y="6053795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B0F0"/>
                </a:solidFill>
                <a:effectLst/>
                <a:latin typeface="-apple-system"/>
              </a:rPr>
              <a:t>将</a:t>
            </a:r>
            <a:r>
              <a:rPr lang="en-US" altLang="zh-CN" b="0" i="0" dirty="0" err="1">
                <a:solidFill>
                  <a:srgbClr val="00B0F0"/>
                </a:solidFill>
                <a:effectLst/>
                <a:latin typeface="-apple-system"/>
              </a:rPr>
              <a:t>OneToOne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-apple-system"/>
              </a:rPr>
              <a:t>Operator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-apple-system"/>
              </a:rPr>
              <a:t>合并为</a:t>
            </a:r>
            <a:r>
              <a:rPr lang="en-US" altLang="zh-CN" b="0" i="0" dirty="0" err="1">
                <a:solidFill>
                  <a:srgbClr val="00B0F0"/>
                </a:solidFill>
                <a:effectLst/>
                <a:latin typeface="-apple-system"/>
              </a:rPr>
              <a:t>OperatorChain</a:t>
            </a:r>
            <a:r>
              <a:rPr lang="en-US" altLang="zh-CN" dirty="0">
                <a:solidFill>
                  <a:srgbClr val="00B0F0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Task</a:t>
            </a:r>
            <a:r>
              <a:rPr lang="en-US" altLang="zh-CN" dirty="0">
                <a:solidFill>
                  <a:srgbClr val="00B0F0"/>
                </a:solidFill>
                <a:latin typeface="-apple-system"/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F3F73A-275A-E255-A8E8-5756A6DD8333}"/>
              </a:ext>
            </a:extLst>
          </p:cNvPr>
          <p:cNvSpPr txBox="1"/>
          <p:nvPr/>
        </p:nvSpPr>
        <p:spPr>
          <a:xfrm>
            <a:off x="212501" y="1048485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Execution Graph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1D40B-C4CD-D972-6F11-EA87E70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1" y="1655362"/>
            <a:ext cx="11763903" cy="50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F0B20-98CF-51EC-CFEF-9F48C940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64" y="0"/>
            <a:ext cx="6571029" cy="68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US" altLang="zh-CN" smtClean="0"/>
              <a:pPr rtl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F3F73A-275A-E255-A8E8-5756A6DD8333}"/>
              </a:ext>
            </a:extLst>
          </p:cNvPr>
          <p:cNvSpPr txBox="1"/>
          <p:nvPr/>
        </p:nvSpPr>
        <p:spPr>
          <a:xfrm>
            <a:off x="379926" y="2323494"/>
            <a:ext cx="611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</a:rPr>
              <a:t>物理执行图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9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14_TF66687569" id="{F22184A5-AB04-428F-9DF8-5680AAA8BA35}" vid="{BBACD5B9-83A6-4F98-8328-281B6DAD09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摩登蓝色演示文稿</Template>
  <TotalTime>690</TotalTime>
  <Words>934</Words>
  <Application>Microsoft Office PowerPoint</Application>
  <PresentationFormat>宽屏</PresentationFormat>
  <Paragraphs>135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-apple-system</vt:lpstr>
      <vt:lpstr>Microsoft YaHei UI</vt:lpstr>
      <vt:lpstr>PingFang SC</vt:lpstr>
      <vt:lpstr>Arial</vt:lpstr>
      <vt:lpstr>Open Sans</vt:lpstr>
      <vt:lpstr>Office 主题</vt:lpstr>
      <vt:lpstr>State</vt:lpstr>
      <vt:lpstr>Runtime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Task, Sub-Task, Operation Chain</vt:lpstr>
      <vt:lpstr>PowerPoint 演示文稿</vt:lpstr>
      <vt:lpstr>Slot, Resource</vt:lpstr>
      <vt:lpstr>PowerPoint 演示文稿</vt:lpstr>
      <vt:lpstr>PowerPoint 演示文稿</vt:lpstr>
      <vt:lpstr>PowerPoint 演示文稿</vt:lpstr>
      <vt:lpstr>Why State??</vt:lpstr>
      <vt:lpstr>Why State??</vt:lpstr>
      <vt:lpstr>Flink中几种常用的状态</vt:lpstr>
      <vt:lpstr>Flink中几种常用的状态</vt:lpstr>
      <vt:lpstr>Operator State</vt:lpstr>
      <vt:lpstr>Keyed State</vt:lpstr>
      <vt:lpstr>横向扩展问题</vt:lpstr>
      <vt:lpstr>状态后端</vt:lpstr>
      <vt:lpstr>MemoryStateBackend</vt:lpstr>
      <vt:lpstr>FsStateBackend</vt:lpstr>
      <vt:lpstr>RocksDBStateBackend</vt:lpstr>
      <vt:lpstr>CheckPoint &amp; State</vt:lpstr>
      <vt:lpstr>CheckPoint &amp; State</vt:lpstr>
      <vt:lpstr>CheckPoint &amp; State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&amp; Sink</dc:title>
  <dc:creator>hasta hasta</dc:creator>
  <cp:lastModifiedBy>hasta hasta</cp:lastModifiedBy>
  <cp:revision>4</cp:revision>
  <dcterms:created xsi:type="dcterms:W3CDTF">2023-10-20T02:10:44Z</dcterms:created>
  <dcterms:modified xsi:type="dcterms:W3CDTF">2023-11-10T10:35:19Z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